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7" r:id="rId3"/>
    <p:sldId id="279" r:id="rId4"/>
    <p:sldId id="303" r:id="rId5"/>
    <p:sldId id="308" r:id="rId6"/>
    <p:sldId id="284" r:id="rId7"/>
    <p:sldId id="285" r:id="rId8"/>
    <p:sldId id="287" r:id="rId9"/>
    <p:sldId id="304" r:id="rId10"/>
    <p:sldId id="288" r:id="rId11"/>
    <p:sldId id="291" r:id="rId12"/>
    <p:sldId id="27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1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1EC49-1ACA-4962-A851-6D3A58638A38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3CFA6-4E2B-4B10-AE69-7FD465BDF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73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D4CCB39-DDCB-4A42-9D9A-E72F36F97A0F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4133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7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7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09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77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38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78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09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6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06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34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5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FB009-E2A2-47B4-9C3B-415686067E9A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313A-08BF-4137-9362-8B112670D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6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works.gvsu.edu/orpc/vol1/iss1/4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azps.ru/" TargetMode="External"/><Relationship Id="rId5" Type="http://schemas.openxmlformats.org/officeDocument/2006/relationships/hyperlink" Target="http://elibrary.kaznu.kz/ru" TargetMode="External"/><Relationship Id="rId4" Type="http://schemas.openxmlformats.org/officeDocument/2006/relationships/hyperlink" Target="http://web.b.ebscohost.com/ehost/viewarticle?data=dGJyMPPp44rp2/dV0%2bnjisfk5Ie45PFKsK22UK6k63nn5Kx95uXxjL6nrkewr61KrqezOK%2bmuEu2sLBNnrfLPvLo34bx1%2bGM5%2bXsgeKzr060rrRQta6vTqTi34bls%2bOGpNrgVd%2bv5j7y1%2bVVv8Skeeyzr0ixprZJt6e0PuTl8IXf6rt%2b8%2bLqjOPu8gAA&amp;hid=10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3134" y="1"/>
            <a:ext cx="9174866" cy="137738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14. Культура </a:t>
            </a:r>
            <a:r>
              <a:rPr lang="ru-RU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межличностные, межгрупповые  </a:t>
            </a:r>
            <a:r>
              <a:rPr lang="ru-RU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отношения</a:t>
            </a:r>
          </a:p>
        </p:txBody>
      </p:sp>
      <p:pic>
        <p:nvPicPr>
          <p:cNvPr id="9218" name="Picture 2" descr="https://i.pinimg.com/originals/fd/6d/15/fd6d15fc8e26ae8ca42290ed027274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55" y="1377388"/>
            <a:ext cx="11084689" cy="548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54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03766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Исследование межэтнических отношений в рамках социально-психологических подходов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12095544" cy="5257800"/>
          </a:xfrm>
        </p:spPr>
        <p:txBody>
          <a:bodyPr>
            <a:normAutofit lnSpcReduction="10000"/>
          </a:bodyPr>
          <a:lstStyle/>
          <a:p>
            <a:r>
              <a:rPr lang="ru-RU" altLang="ru-RU" b="1" dirty="0"/>
              <a:t>Анализ теорий межгрупповых отношений показал, что впервые эта проблема в научном аспекте была поставлена в работах представителей мотивационного подхода, основой которого послужила теория межгруппового взаимодействия и межгрупповой агрессии </a:t>
            </a:r>
            <a:r>
              <a:rPr lang="ru-RU" altLang="ru-RU" b="1" dirty="0" err="1"/>
              <a:t>З.Фрейда</a:t>
            </a:r>
            <a:r>
              <a:rPr lang="ru-RU" altLang="ru-RU" b="1" dirty="0"/>
              <a:t>. </a:t>
            </a:r>
            <a:endParaRPr lang="en-US" altLang="ru-RU" b="1" dirty="0"/>
          </a:p>
          <a:p>
            <a:r>
              <a:rPr lang="ru-RU" altLang="ru-RU" b="1" dirty="0"/>
              <a:t>В свое время </a:t>
            </a:r>
            <a:r>
              <a:rPr lang="ru-RU" altLang="ru-RU" b="1" dirty="0" err="1"/>
              <a:t>З.Фрейд</a:t>
            </a:r>
            <a:r>
              <a:rPr lang="ru-RU" altLang="ru-RU" b="1" dirty="0"/>
              <a:t>, изучив и восприняв основные идеи </a:t>
            </a:r>
            <a:r>
              <a:rPr lang="ru-RU" altLang="ru-RU" b="1" dirty="0" err="1"/>
              <a:t>Г.Ле</a:t>
            </a:r>
            <a:r>
              <a:rPr lang="ru-RU" altLang="ru-RU" b="1" dirty="0"/>
              <a:t> Бона об агрессивных аспектах поведения «толпы неорганизованной» и идеи </a:t>
            </a:r>
            <a:r>
              <a:rPr lang="ru-RU" altLang="ru-RU" b="1" dirty="0" err="1"/>
              <a:t>У.Мак-Даугола</a:t>
            </a:r>
            <a:r>
              <a:rPr lang="ru-RU" altLang="ru-RU" b="1" dirty="0"/>
              <a:t> о «толпе организованной», попытался в </a:t>
            </a:r>
            <a:r>
              <a:rPr lang="ru-RU" altLang="ru-RU" b="1" dirty="0" smtClean="0"/>
              <a:t>своей </a:t>
            </a:r>
            <a:r>
              <a:rPr lang="ru-RU" altLang="ru-RU" b="1" dirty="0"/>
              <a:t>работе «Массовая психология и анализ человеческого «Я» придать им законченную психоаналитическую интерпретацию</a:t>
            </a:r>
            <a:r>
              <a:rPr lang="ru-RU" altLang="ru-RU" b="1" dirty="0" smtClean="0"/>
              <a:t>. </a:t>
            </a:r>
          </a:p>
          <a:p>
            <a:r>
              <a:rPr lang="ru-RU" altLang="ru-RU" b="1" dirty="0"/>
              <a:t>В концепции </a:t>
            </a:r>
            <a:r>
              <a:rPr lang="ru-RU" altLang="ru-RU" b="1" dirty="0" err="1"/>
              <a:t>Г.Ле</a:t>
            </a:r>
            <a:r>
              <a:rPr lang="ru-RU" altLang="ru-RU" b="1" dirty="0"/>
              <a:t> Бона его привлекла «блестяще выполненная картина» того, как под влиянием толпы индивиды обнаруживают свою базовую инстинктивную природу, как они демонстрируют свое истинное варварское начало, как в толпе могут проявиться подавленные бессознательные влечения.</a:t>
            </a:r>
            <a:endParaRPr lang="en-US" altLang="ru-RU" b="1" dirty="0"/>
          </a:p>
          <a:p>
            <a:endParaRPr lang="ru-RU" altLang="ru-RU" b="1" dirty="0" smtClean="0"/>
          </a:p>
          <a:p>
            <a:endParaRPr lang="ru-RU" alt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0886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282633" y="0"/>
            <a:ext cx="7909367" cy="6857999"/>
          </a:xfrm>
        </p:spPr>
        <p:txBody>
          <a:bodyPr>
            <a:normAutofit fontScale="92500"/>
          </a:bodyPr>
          <a:lstStyle/>
          <a:p>
            <a:r>
              <a:rPr lang="ru-RU" altLang="ru-RU" sz="2800" b="1" dirty="0"/>
              <a:t>Что касается представлений самого </a:t>
            </a:r>
            <a:r>
              <a:rPr lang="ru-RU" altLang="ru-RU" sz="2800" b="1" dirty="0" err="1"/>
              <a:t>З.Фрейда</a:t>
            </a:r>
            <a:r>
              <a:rPr lang="ru-RU" altLang="ru-RU" sz="2800" b="1" dirty="0"/>
              <a:t> на межгрупповые явления, то он считал </a:t>
            </a:r>
            <a:r>
              <a:rPr lang="ru-RU" altLang="ru-RU" sz="2800" b="1" dirty="0" err="1"/>
              <a:t>аутгрупповую</a:t>
            </a:r>
            <a:r>
              <a:rPr lang="ru-RU" altLang="ru-RU" sz="2800" b="1" dirty="0"/>
              <a:t> враждебность, неизбежной и универсальной, которая присутствует в любом межгрупповом взаимодействии. </a:t>
            </a:r>
          </a:p>
          <a:p>
            <a:r>
              <a:rPr lang="ru-RU" altLang="ru-RU" sz="2800" b="1" dirty="0"/>
              <a:t>В то же время, именно враждебность, считал он, является главным средством поддержания сплоченности и стабильности группы</a:t>
            </a:r>
            <a:r>
              <a:rPr lang="ru-RU" altLang="ru-RU" sz="2800" b="1" dirty="0" smtClean="0"/>
              <a:t>.</a:t>
            </a:r>
          </a:p>
          <a:p>
            <a:r>
              <a:rPr lang="ru-RU" altLang="ru-RU" sz="2800" b="1" dirty="0"/>
              <a:t>З. Фрейд воспринимал </a:t>
            </a:r>
            <a:r>
              <a:rPr lang="ru-RU" altLang="ru-RU" sz="2800" b="1" dirty="0" err="1"/>
              <a:t>аутгрупповую</a:t>
            </a:r>
            <a:r>
              <a:rPr lang="ru-RU" altLang="ru-RU" sz="2800" b="1" dirty="0"/>
              <a:t> враждебность и внутригрупповую сплоченность как два взаимосвязанных и </a:t>
            </a:r>
            <a:r>
              <a:rPr lang="ru-RU" altLang="ru-RU" sz="2800" b="1" dirty="0" err="1"/>
              <a:t>взаимоопределяющих</a:t>
            </a:r>
            <a:r>
              <a:rPr lang="ru-RU" altLang="ru-RU" sz="2800" b="1" dirty="0"/>
              <a:t> единых процесса одного общего явления. </a:t>
            </a:r>
          </a:p>
          <a:p>
            <a:r>
              <a:rPr lang="ru-RU" altLang="ru-RU" sz="2800" b="1" dirty="0"/>
              <a:t>«Я дал этому явлению название «нарциссизма» малых различий...В нем мы обнаруживаем удобное и относительно безобидное удовлетворение агрессивной наклонности, облегчающее членам коллектива их сплоченность»</a:t>
            </a:r>
          </a:p>
          <a:p>
            <a:endParaRPr lang="ru-RU" altLang="ru-RU" sz="2400" b="1" dirty="0" smtClean="0"/>
          </a:p>
          <a:p>
            <a:endParaRPr lang="ru-RU" altLang="ru-RU" sz="2400" b="1" dirty="0"/>
          </a:p>
          <a:p>
            <a:endParaRPr lang="ru-RU" altLang="ru-RU" sz="2400" b="1" dirty="0"/>
          </a:p>
        </p:txBody>
      </p:sp>
      <p:pic>
        <p:nvPicPr>
          <p:cNvPr id="20485" name="Рисунок 9" descr="З.фрейд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282633" cy="685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92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Picture 2" descr="https://cf.ppt-online.org/files1/slide/x/x6KawORGFzy83Z4BmPdkM1uSjcXH2rqWIAlVEfYL0i/slide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30" y="1458410"/>
            <a:ext cx="10451939" cy="539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23" y="1690688"/>
            <a:ext cx="12110977" cy="516731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746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i="1"/>
              <a:t>Рекомендуемая литература:</a:t>
            </a:r>
            <a:r>
              <a:rPr lang="ru-RU" altLang="ru-RU" sz="6000"/>
              <a:t/>
            </a:r>
            <a:br>
              <a:rPr lang="ru-RU" altLang="ru-RU" sz="6000"/>
            </a:br>
            <a:endParaRPr lang="ru-RU" alt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099050" y="0"/>
            <a:ext cx="5568950" cy="68580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sz="1100" b="1" u="sng" dirty="0"/>
              <a:t>Учебная литература:</a:t>
            </a:r>
          </a:p>
          <a:p>
            <a:pPr>
              <a:defRPr/>
            </a:pPr>
            <a:r>
              <a:rPr lang="ru-RU" sz="1100" b="1" dirty="0" err="1"/>
              <a:t>Аймаганбетова</a:t>
            </a:r>
            <a:r>
              <a:rPr lang="ru-RU" sz="1100" b="1" dirty="0"/>
              <a:t> О.Х. Введение в кросс-культурную психологию. - Алматы: </a:t>
            </a:r>
            <a:r>
              <a:rPr lang="ru-RU" sz="1100" b="1" dirty="0" err="1"/>
              <a:t>КазНУ</a:t>
            </a:r>
            <a:r>
              <a:rPr lang="ru-RU" sz="1100" b="1" dirty="0"/>
              <a:t>, 2019.</a:t>
            </a:r>
          </a:p>
          <a:p>
            <a:pPr>
              <a:defRPr/>
            </a:pPr>
            <a:r>
              <a:rPr lang="ru-RU" sz="1100" b="1" dirty="0" err="1"/>
              <a:t>Бердибаева</a:t>
            </a:r>
            <a:r>
              <a:rPr lang="ru-RU" sz="1100" b="1" dirty="0"/>
              <a:t> С.К. </a:t>
            </a:r>
            <a:r>
              <a:rPr lang="ru-RU" sz="1100" b="1" dirty="0" err="1"/>
              <a:t>Түлға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Учебное пособие. – Алматы: </a:t>
            </a:r>
            <a:r>
              <a:rPr lang="ru-RU" sz="1100" b="1" dirty="0" err="1"/>
              <a:t>Қазақ</a:t>
            </a:r>
            <a:r>
              <a:rPr lang="ru-RU" sz="1100" b="1" dirty="0"/>
              <a:t> </a:t>
            </a:r>
            <a:r>
              <a:rPr lang="ru-RU" sz="1100" b="1" dirty="0" err="1"/>
              <a:t>университеті</a:t>
            </a:r>
            <a:r>
              <a:rPr lang="ru-RU" sz="1100" b="1" dirty="0"/>
              <a:t>, 2016.</a:t>
            </a:r>
          </a:p>
          <a:p>
            <a:pPr>
              <a:defRPr/>
            </a:pPr>
            <a:r>
              <a:rPr lang="en-US" sz="1100" b="1" dirty="0"/>
              <a:t>Berry J. W. </a:t>
            </a:r>
            <a:r>
              <a:rPr lang="en-US" sz="1100" b="1" dirty="0">
                <a:hlinkClick r:id="rId3" tooltip="The Directories of Cross-Cultural Psychology (1968-1970): Building a Network"/>
              </a:rPr>
              <a:t>The Directories of Cross-Cultural Psychology: Building a Network</a:t>
            </a:r>
            <a:r>
              <a:rPr lang="en-US" sz="1100" b="1" dirty="0"/>
              <a:t>, 2007.</a:t>
            </a:r>
            <a:endParaRPr lang="ru-RU" sz="1100" b="1" dirty="0"/>
          </a:p>
          <a:p>
            <a:pPr>
              <a:defRPr/>
            </a:pPr>
            <a:r>
              <a:rPr lang="ru-RU" sz="1100" b="1" dirty="0" err="1"/>
              <a:t>Жубаназарова</a:t>
            </a:r>
            <a:r>
              <a:rPr lang="ru-RU" sz="1100" b="1" dirty="0"/>
              <a:t> Н.С. </a:t>
            </a:r>
            <a:r>
              <a:rPr lang="ru-RU" sz="1100" b="1" dirty="0" err="1"/>
              <a:t>Жас</a:t>
            </a:r>
            <a:r>
              <a:rPr lang="ru-RU" sz="1100" b="1" dirty="0"/>
              <a:t> </a:t>
            </a:r>
            <a:r>
              <a:rPr lang="ru-RU" sz="1100" b="1" dirty="0" err="1"/>
              <a:t>ерекшеліқ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– Алматы: МОН, 2015.</a:t>
            </a:r>
          </a:p>
          <a:p>
            <a:pPr>
              <a:defRPr/>
            </a:pPr>
            <a:r>
              <a:rPr lang="en-US" sz="1100" b="1" cap="all" dirty="0"/>
              <a:t>S</a:t>
            </a:r>
            <a:r>
              <a:rPr lang="en-US" sz="1100" b="1" dirty="0"/>
              <a:t>anderson</a:t>
            </a:r>
            <a:r>
              <a:rPr lang="en-US" sz="1100" b="1" cap="all" dirty="0"/>
              <a:t> a., </a:t>
            </a:r>
            <a:r>
              <a:rPr lang="en-US" sz="1100" b="1" cap="all" dirty="0" err="1"/>
              <a:t>s</a:t>
            </a:r>
            <a:r>
              <a:rPr lang="en-US" sz="1100" b="1" dirty="0" err="1"/>
              <a:t>afdar</a:t>
            </a:r>
            <a:r>
              <a:rPr lang="en-US" sz="1100" b="1" dirty="0"/>
              <a:t> </a:t>
            </a:r>
            <a:r>
              <a:rPr lang="en-US" sz="1100" b="1" cap="all" dirty="0"/>
              <a:t>S.</a:t>
            </a:r>
            <a:r>
              <a:rPr lang="en-US" sz="1100" b="1" dirty="0"/>
              <a:t> </a:t>
            </a:r>
            <a:r>
              <a:rPr lang="en-US" sz="1100" b="1" cap="all" dirty="0"/>
              <a:t>S</a:t>
            </a:r>
            <a:r>
              <a:rPr lang="en-US" sz="1100" b="1" dirty="0"/>
              <a:t>ocial psychology</a:t>
            </a:r>
            <a:r>
              <a:rPr lang="en-US" sz="1100" b="1" cap="all" dirty="0"/>
              <a:t>. - u</a:t>
            </a:r>
            <a:r>
              <a:rPr lang="en-US" sz="1100" b="1" dirty="0"/>
              <a:t>niversity of Guelph. </a:t>
            </a:r>
            <a:r>
              <a:rPr lang="ru-RU" sz="1100" b="1" dirty="0" err="1"/>
              <a:t>Wiley-sons</a:t>
            </a:r>
            <a:r>
              <a:rPr lang="ru-RU" sz="1100" b="1" dirty="0"/>
              <a:t>. </a:t>
            </a:r>
            <a:r>
              <a:rPr lang="ru-RU" sz="1100" b="1" dirty="0" err="1"/>
              <a:t>Canada</a:t>
            </a:r>
            <a:r>
              <a:rPr lang="ru-RU" sz="1100" b="1" dirty="0"/>
              <a:t>. </a:t>
            </a:r>
            <a:r>
              <a:rPr lang="ru-RU" sz="1100" b="1" dirty="0" err="1"/>
              <a:t>Ltd</a:t>
            </a:r>
            <a:r>
              <a:rPr lang="ru-RU" sz="1100" b="1" dirty="0"/>
              <a:t>., 2020.</a:t>
            </a:r>
          </a:p>
          <a:p>
            <a:pPr>
              <a:defRPr/>
            </a:pPr>
            <a:r>
              <a:rPr lang="ru-RU" sz="1100" b="1" dirty="0"/>
              <a:t>Лебедева Н.М. Введение в этническую и кросс-культурную психологию. - М.: Изд. Дом «Ключ», 2013. – 224 с.</a:t>
            </a:r>
          </a:p>
          <a:p>
            <a:pPr>
              <a:defRPr/>
            </a:pPr>
            <a:r>
              <a:rPr lang="ru-RU" sz="1100" b="1" dirty="0" err="1"/>
              <a:t>Мацумото</a:t>
            </a:r>
            <a:r>
              <a:rPr lang="ru-RU" sz="1100" b="1" dirty="0"/>
              <a:t> Д. Психология и культура /перевод с </a:t>
            </a:r>
            <a:r>
              <a:rPr lang="ru-RU" sz="1100" b="1" dirty="0" err="1"/>
              <a:t>анг</a:t>
            </a:r>
            <a:r>
              <a:rPr lang="ru-RU" sz="1100" b="1" dirty="0"/>
              <a:t>. – СПб.: </a:t>
            </a:r>
            <a:r>
              <a:rPr lang="ru-RU" sz="1100" b="1" dirty="0" err="1"/>
              <a:t>Изд.дом</a:t>
            </a:r>
            <a:r>
              <a:rPr lang="ru-RU" sz="1100" b="1" dirty="0"/>
              <a:t> на Неве, 2012. – 500с.</a:t>
            </a:r>
          </a:p>
          <a:p>
            <a:pPr>
              <a:defRPr/>
            </a:pPr>
            <a:r>
              <a:rPr lang="en-US" sz="1100" b="1" dirty="0">
                <a:hlinkClick r:id="rId4" tooltip="Material Culture: Still 'Terra Incognita' for Psychology Today? "/>
              </a:rPr>
              <a:t>Material Culture: Still 'Terra Incognita' for Psychology Today? </a:t>
            </a:r>
            <a:r>
              <a:rPr lang="en-US" sz="1100" b="1" i="1" dirty="0"/>
              <a:t>//</a:t>
            </a:r>
            <a:r>
              <a:rPr lang="en-US" sz="1100" b="1" dirty="0"/>
              <a:t>Academic Journal. By: Moro, Christiane. Europe's Journal of Psychology. May 2015, vol. 11, Issue 2. - P.172-176. </a:t>
            </a:r>
            <a:r>
              <a:rPr lang="ru-RU" sz="1100" b="1" dirty="0"/>
              <a:t>DOI: 10.5964/ejop.v11i2.995. </a:t>
            </a:r>
            <a:r>
              <a:rPr lang="ru-RU" sz="1100" b="1" dirty="0" err="1"/>
              <a:t>Database</a:t>
            </a:r>
            <a:r>
              <a:rPr lang="ru-RU" sz="1100" b="1" dirty="0"/>
              <a:t>: </a:t>
            </a:r>
            <a:r>
              <a:rPr lang="ru-RU" sz="1100" b="1" dirty="0" err="1"/>
              <a:t>Academic</a:t>
            </a:r>
            <a:r>
              <a:rPr lang="ru-RU" sz="1100" b="1" dirty="0"/>
              <a:t> </a:t>
            </a:r>
            <a:r>
              <a:rPr lang="ru-RU" sz="1100" b="1" dirty="0" err="1"/>
              <a:t>Search</a:t>
            </a:r>
            <a:r>
              <a:rPr lang="ru-RU" sz="1100" b="1" dirty="0"/>
              <a:t> </a:t>
            </a:r>
            <a:r>
              <a:rPr lang="ru-RU" sz="1100" b="1" dirty="0" err="1"/>
              <a:t>Complet</a:t>
            </a:r>
            <a:r>
              <a:rPr lang="ru-RU" sz="1100" b="1" dirty="0"/>
              <a:t>.</a:t>
            </a:r>
          </a:p>
          <a:p>
            <a:pPr>
              <a:defRPr/>
            </a:pPr>
            <a:r>
              <a:rPr lang="ru-RU" sz="1100" b="1" dirty="0" err="1"/>
              <a:t>Почебут</a:t>
            </a:r>
            <a:r>
              <a:rPr lang="ru-RU" sz="1100" b="1" dirty="0"/>
              <a:t> Л.Г. Кросс-культурная и этническая психология. – СПб.: Питер, 2012.</a:t>
            </a:r>
          </a:p>
          <a:p>
            <a:pPr>
              <a:defRPr/>
            </a:pPr>
            <a:r>
              <a:rPr lang="ru-RU" sz="1100" b="1" dirty="0"/>
              <a:t>Стефаненко Т.Г. Этнопсихология. – М.: Аспект Пресс, 2015.</a:t>
            </a:r>
          </a:p>
          <a:p>
            <a:pPr>
              <a:defRPr/>
            </a:pPr>
            <a:r>
              <a:rPr lang="ru-RU" sz="1100" b="1" dirty="0" err="1"/>
              <a:t>Триандис</a:t>
            </a:r>
            <a:r>
              <a:rPr lang="ru-RU" sz="1100" b="1" dirty="0"/>
              <a:t> Г. Культура и социальное поведение/перевод с англ. - М.: ФОРУМ, 2012. </a:t>
            </a:r>
          </a:p>
          <a:p>
            <a:pPr>
              <a:defRPr/>
            </a:pPr>
            <a:r>
              <a:rPr lang="ru-RU" sz="1100" b="1" u="sng" dirty="0"/>
              <a:t>Дополнительная литература:</a:t>
            </a:r>
          </a:p>
          <a:p>
            <a:pPr>
              <a:defRPr/>
            </a:pPr>
            <a:r>
              <a:rPr lang="ru-RU" sz="1100" b="1" dirty="0"/>
              <a:t>Берри Дж., </a:t>
            </a:r>
            <a:r>
              <a:rPr lang="ru-RU" sz="1100" b="1" dirty="0" err="1"/>
              <a:t>Пуртинга</a:t>
            </a:r>
            <a:r>
              <a:rPr lang="ru-RU" sz="1100" b="1" dirty="0"/>
              <a:t> А., Маршал Х. и др. Кросс-культурная психология. Исследование и применение /перевод с англ. – Харьков: изд-во Гуманитарный центр, 2007.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М., </a:t>
            </a:r>
            <a:r>
              <a:rPr lang="ru-RU" sz="1100" b="1" dirty="0" err="1"/>
              <a:t>Скрибнер</a:t>
            </a:r>
            <a:r>
              <a:rPr lang="ru-RU" sz="1100" b="1" dirty="0"/>
              <a:t> С. Культура и мышление. Психологический очерк. – М.: Прогресс, 1999.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 Культурно-историческая психология. – М.: </a:t>
            </a:r>
            <a:r>
              <a:rPr lang="ru-RU" sz="1100" b="1" dirty="0" err="1"/>
              <a:t>Когито</a:t>
            </a:r>
            <a:r>
              <a:rPr lang="ru-RU" sz="1100" b="1" dirty="0"/>
              <a:t> Центр, 2017.</a:t>
            </a:r>
          </a:p>
          <a:p>
            <a:pPr>
              <a:defRPr/>
            </a:pPr>
            <a:r>
              <a:rPr lang="ru-RU" sz="1100" b="1" dirty="0"/>
              <a:t>Рубинштейн С.Л. Основы общей психологии. – СПб.: Питер, 2015.</a:t>
            </a:r>
          </a:p>
          <a:p>
            <a:pPr>
              <a:defRPr/>
            </a:pPr>
            <a:r>
              <a:rPr lang="ru-RU" sz="1100" b="1" dirty="0"/>
              <a:t>Платонов Ю.П. Основы этнической психологии. - СПб.: Речь, 2015.– 452 с.</a:t>
            </a:r>
          </a:p>
          <a:p>
            <a:pPr>
              <a:defRPr/>
            </a:pPr>
            <a:r>
              <a:rPr lang="ru-RU" sz="1100" b="1" u="sng" dirty="0"/>
              <a:t>Интернет-ресурсы: </a:t>
            </a:r>
          </a:p>
          <a:p>
            <a:pPr>
              <a:defRPr/>
            </a:pPr>
            <a:r>
              <a:rPr lang="ru-RU" sz="1100" b="1" dirty="0">
                <a:hlinkClick r:id="rId5"/>
              </a:rPr>
              <a:t>http://elibrary.kaznu.kz/ru</a:t>
            </a:r>
            <a:endParaRPr lang="ru-RU" sz="1100" b="1" dirty="0"/>
          </a:p>
          <a:p>
            <a:pPr>
              <a:defRPr/>
            </a:pPr>
            <a:r>
              <a:rPr lang="ru-RU" sz="1100" b="1" dirty="0">
                <a:hlinkClick r:id="rId6"/>
              </a:rPr>
              <a:t>http://www.azps.ru</a:t>
            </a:r>
            <a:endParaRPr lang="ru-RU" sz="1100" b="1" dirty="0"/>
          </a:p>
          <a:p>
            <a:pPr>
              <a:defRPr/>
            </a:pPr>
            <a:r>
              <a:rPr lang="ru-RU" sz="1100" b="1" i="1" dirty="0"/>
              <a:t>Курс лекций МГУ</a:t>
            </a:r>
            <a:r>
              <a:rPr lang="ru-RU" sz="1100" b="1" dirty="0"/>
              <a:t> "Этнопсихология". Лектор –В.С. Смыслов, В.В. Петухов.</a:t>
            </a:r>
          </a:p>
          <a:p>
            <a:pPr>
              <a:defRPr/>
            </a:pPr>
            <a:r>
              <a:rPr lang="ru-RU" sz="1100" b="1" dirty="0"/>
              <a:t>МГУhttps://www.youtube.com/playlist?list=PLt3fgqeygGTVk5khY228EBHujarUgyLfv </a:t>
            </a:r>
          </a:p>
          <a:p>
            <a:pPr>
              <a:defRPr/>
            </a:pPr>
            <a:r>
              <a:rPr lang="ru-RU" sz="1100" b="1" dirty="0"/>
              <a:t>Курс лекций по кросс-культурной психологии </a:t>
            </a:r>
            <a:r>
              <a:rPr lang="ru-RU" sz="1100" b="1" dirty="0" err="1"/>
              <a:t>Л.Почебут</a:t>
            </a:r>
            <a:r>
              <a:rPr lang="ru-RU" sz="1100" b="1" dirty="0"/>
              <a:t> </a:t>
            </a:r>
            <a:r>
              <a:rPr lang="en-US" sz="1100" b="1" dirty="0"/>
              <a:t>https</a:t>
            </a:r>
            <a:r>
              <a:rPr lang="ru-RU" sz="1100" b="1" dirty="0"/>
              <a:t>://</a:t>
            </a:r>
            <a:r>
              <a:rPr lang="en-US" sz="1100" b="1" dirty="0" err="1"/>
              <a:t>youtu</a:t>
            </a:r>
            <a:r>
              <a:rPr lang="ru-RU" sz="1100" b="1" dirty="0"/>
              <a:t>.</a:t>
            </a:r>
            <a:r>
              <a:rPr lang="en-US" sz="1100" b="1" dirty="0"/>
              <a:t>be</a:t>
            </a:r>
            <a:r>
              <a:rPr lang="kk-KZ" sz="1100" b="1" dirty="0"/>
              <a:t>/</a:t>
            </a:r>
            <a:r>
              <a:rPr lang="ru-RU" sz="1100" b="1" dirty="0"/>
              <a:t>9</a:t>
            </a:r>
            <a:r>
              <a:rPr lang="en-US" sz="1100" b="1" dirty="0"/>
              <a:t>r</a:t>
            </a:r>
            <a:r>
              <a:rPr lang="ru-RU" sz="1100" b="1" dirty="0"/>
              <a:t>5</a:t>
            </a:r>
            <a:r>
              <a:rPr lang="en-US" sz="1100" b="1" dirty="0" err="1"/>
              <a:t>XhUJM</a:t>
            </a:r>
            <a:r>
              <a:rPr lang="ru-RU" sz="1100" b="1" dirty="0"/>
              <a:t>2</a:t>
            </a:r>
            <a:r>
              <a:rPr lang="en-US" sz="1100" b="1" dirty="0"/>
              <a:t>w</a:t>
            </a:r>
            <a:r>
              <a:rPr lang="ru-RU" sz="1100" b="1" dirty="0"/>
              <a:t>8</a:t>
            </a:r>
            <a:endParaRPr lang="ru-RU" altLang="ru-RU" sz="1100" b="1" dirty="0"/>
          </a:p>
          <a:p>
            <a:pPr eaLnBrk="1" hangingPunct="1">
              <a:defRPr/>
            </a:pPr>
            <a:endParaRPr lang="ru-RU" altLang="ru-RU" sz="1100" b="1" dirty="0"/>
          </a:p>
        </p:txBody>
      </p:sp>
      <p:sp>
        <p:nvSpPr>
          <p:cNvPr id="512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5125" name="Содержимое 4" descr="http://www.psy-files.ru/templates/school/images/books.jpg"/>
          <p:cNvPicPr>
            <a:picLocks noGrp="1" noChangeArrowheads="1"/>
          </p:cNvPicPr>
          <p:nvPr>
            <p:ph idx="429496729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524000" y="1447801"/>
            <a:ext cx="3886200" cy="5294313"/>
          </a:xfrm>
        </p:spPr>
      </p:pic>
      <p:sp>
        <p:nvSpPr>
          <p:cNvPr id="5126" name="Прямоугольник 5"/>
          <p:cNvSpPr>
            <a:spLocks noChangeArrowheads="1"/>
          </p:cNvSpPr>
          <p:nvPr/>
        </p:nvSpPr>
        <p:spPr bwMode="auto">
          <a:xfrm>
            <a:off x="5524501" y="214314"/>
            <a:ext cx="50006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90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1024"/>
            <a:ext cx="10515600" cy="1192192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«отношения»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6527"/>
            <a:ext cx="10515600" cy="333350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Отношения</a:t>
            </a:r>
            <a:r>
              <a:rPr lang="ru-RU" altLang="ru-RU" sz="2400" b="1" dirty="0" smtClean="0"/>
              <a:t> - как готовность к определенному взаимодействию, возникновение которой, детерминируются наличием человеческой потребности и объективной ситуацией удовлетворения этой потребности.</a:t>
            </a:r>
          </a:p>
          <a:p>
            <a:pPr algn="just">
              <a:lnSpc>
                <a:spcPct val="80000"/>
              </a:lnSpc>
            </a:pPr>
            <a:r>
              <a:rPr lang="ru-RU" alt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Отношения</a:t>
            </a:r>
            <a:r>
              <a:rPr lang="ru-RU" altLang="ru-RU" sz="2400" b="1" dirty="0" smtClean="0"/>
              <a:t> - как одна из базовых психологических категорий, находит свое проявление в любых контактах и взаимодействиях человека с человеком, человека с группой, группы с группой, а также с материальными и идеальными вещами и явлениями. </a:t>
            </a:r>
          </a:p>
          <a:p>
            <a:pPr algn="just">
              <a:lnSpc>
                <a:spcPct val="80000"/>
              </a:lnSpc>
            </a:pPr>
            <a:r>
              <a:rPr lang="ru-RU" altLang="ru-RU" sz="2400" b="1" dirty="0" smtClean="0"/>
              <a:t>В этом случае </a:t>
            </a:r>
            <a:r>
              <a:rPr lang="ru-RU" alt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«отношения» можно рассматривать как определенный индикатор, </a:t>
            </a:r>
            <a:r>
              <a:rPr lang="ru-RU" altLang="ru-RU" sz="2400" b="1" dirty="0" smtClean="0"/>
              <a:t>являющийся средством выражения и объективизации всех действий человека.</a:t>
            </a:r>
          </a:p>
          <a:p>
            <a:pPr>
              <a:lnSpc>
                <a:spcPct val="80000"/>
              </a:lnSpc>
            </a:pPr>
            <a:endParaRPr lang="ru-RU" dirty="0"/>
          </a:p>
        </p:txBody>
      </p:sp>
      <p:pic>
        <p:nvPicPr>
          <p:cNvPr id="4" name="Picture 4" descr="В группах и коллективах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524" y="4039566"/>
            <a:ext cx="8507392" cy="281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5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resent5.com/presentation/69746213_444224837/image-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4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2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vatars.mds.yandex.net/i?id=e0bb4130784e7ace78c0255cacee9788_l-5227781-images-thumbs&amp;n=1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89225" y="0"/>
            <a:ext cx="58027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8583" y="104172"/>
            <a:ext cx="62628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Межэтнические отношения </a:t>
            </a:r>
            <a:r>
              <a:rPr lang="ru-RU" altLang="ru-RU" sz="3200" b="1" dirty="0" smtClean="0"/>
              <a:t>- это отношения, складывающиеся между большими группами, а именно этническими. </a:t>
            </a:r>
          </a:p>
          <a:p>
            <a:pPr>
              <a:spcBef>
                <a:spcPct val="0"/>
              </a:spcBef>
            </a:pPr>
            <a:r>
              <a:rPr lang="ru-RU" altLang="ru-RU" sz="3200" b="1" dirty="0" smtClean="0"/>
              <a:t>Не существует особенных, психологических явлений и процессов, характерных только для межэтнических отношений. </a:t>
            </a:r>
          </a:p>
          <a:p>
            <a:pPr>
              <a:spcBef>
                <a:spcPct val="0"/>
              </a:spcBef>
            </a:pPr>
            <a:r>
              <a:rPr lang="ru-RU" altLang="ru-RU" sz="3200" b="1" dirty="0" smtClean="0"/>
              <a:t>Они являются универсальными, как для межгрупповых, так и для межэтнических отношений.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73975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0"/>
            <a:ext cx="7292050" cy="6858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b="1" dirty="0"/>
              <a:t>Вследствие этого, в контексте социально-психологического исследования актуализируется не только изучение межэтнических отношений, но и разработка конкретных способов разрешения ситуации, возникающих в сфере этих отношений.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dirty="0"/>
              <a:t>В контексте социально-психологического исследования проблема межэтнических отношений становится наиболее перспективной, а в ходе последних событий, происходящих в современном мире, приобретает особое звучание и значимость</a:t>
            </a:r>
            <a:r>
              <a:rPr lang="ru-RU" altLang="ru-RU" dirty="0"/>
              <a:t>. </a:t>
            </a:r>
          </a:p>
        </p:txBody>
      </p:sp>
      <p:pic>
        <p:nvPicPr>
          <p:cNvPr id="37890" name="Picture 2" descr="http://www.tukwilareporter.com/wp-content/uploads/2017/02/web1_170217-TUK-immigration-rights-ts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797" y="0"/>
            <a:ext cx="4899950" cy="567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26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2192000" cy="694480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/>
              <a:t>	</a:t>
            </a:r>
            <a:r>
              <a:rPr lang="ru-RU" altLang="ru-RU" sz="2400" b="1" dirty="0"/>
              <a:t>Принципиальное отличие социально-психологического взгляда на межэтнические отношения как социально-этническую проблему современной психологии состоит в том, что здесь в центре внимания находятся не межэтнические процессы и явления сами по себе или их многообразные связи и </a:t>
            </a:r>
            <a:r>
              <a:rPr lang="ru-RU" altLang="ru-RU" sz="2400" b="1" dirty="0" err="1"/>
              <a:t>опосредования</a:t>
            </a:r>
            <a:r>
              <a:rPr lang="ru-RU" altLang="ru-RU" sz="2400" b="1" dirty="0"/>
              <a:t> общественными отношениями, а субъективное внутреннее отображение и восприятие этих процессов личностями, как членами тех или иных национально-этнических групп, т.е. </a:t>
            </a:r>
            <a:r>
              <a:rPr lang="ru-RU" altLang="ru-RU" sz="2400" b="1" dirty="0" err="1"/>
              <a:t>когнитивно</a:t>
            </a:r>
            <a:r>
              <a:rPr lang="ru-RU" altLang="ru-RU" sz="2400" b="1" dirty="0"/>
              <a:t>-эмоциональная сфера, детерминируемая реально развивающимся межэтническим взаимодействием</a:t>
            </a:r>
            <a:r>
              <a:rPr lang="ru-RU" altLang="ru-RU" sz="2400" dirty="0"/>
              <a:t>. </a:t>
            </a:r>
          </a:p>
        </p:txBody>
      </p:sp>
      <p:pic>
        <p:nvPicPr>
          <p:cNvPr id="2050" name="Picture 2" descr="http://img3.yun300.cn/img/hezhuo_pic.jpg?tenantId=103526&amp;viewType=1&amp;k=1625828301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95175"/>
            <a:ext cx="12192000" cy="446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4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факторы, оказывающие влияние на характер межэтнических отношений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63" y="1371600"/>
            <a:ext cx="11076972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1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fontAlgn="base"/>
            <a:r>
              <a:rPr lang="ru-RU" b="1" dirty="0"/>
              <a:t>Культурные факторы, влияющие на межэтнические отношения, можно разделить на две группы: первая связана с просвещением и информацией, вторая — с традиционными нормами каждой культуры</a:t>
            </a:r>
            <a:r>
              <a:rPr lang="ru-RU" b="1" dirty="0" smtClean="0"/>
              <a:t>.</a:t>
            </a:r>
          </a:p>
          <a:p>
            <a:pPr fontAlgn="base"/>
            <a:r>
              <a:rPr lang="ru-RU" b="1" dirty="0" smtClean="0"/>
              <a:t> </a:t>
            </a:r>
            <a:r>
              <a:rPr lang="ru-RU" b="1" dirty="0"/>
              <a:t>Что касается образования и в целом просвещения, то их роль огромна в деле разрушения межэтнических социально-культурных границ, в преодолении межэтнических предубеждений, в пропаганде образцов межэтнического общения.</a:t>
            </a:r>
          </a:p>
          <a:p>
            <a:pPr fontAlgn="base"/>
            <a:r>
              <a:rPr lang="ru-RU" b="1" dirty="0"/>
              <a:t>Относительно традиционных норм поведения нужно отметить, что традиции определяют поведение людей не только в быту. </a:t>
            </a:r>
            <a:endParaRPr lang="ru-RU" b="1" dirty="0" smtClean="0"/>
          </a:p>
          <a:p>
            <a:pPr fontAlgn="base"/>
            <a:r>
              <a:rPr lang="ru-RU" b="1" dirty="0" smtClean="0"/>
              <a:t>Они </a:t>
            </a:r>
            <a:r>
              <a:rPr lang="ru-RU" b="1" dirty="0"/>
              <a:t>оказывают влияние и на отношения в деловой сфере, а именно: сказываются на выборе партнеров по бизнесу, проявляются в нормах общения в трудовых коллективах, влияющих на отношения людей. </a:t>
            </a:r>
            <a:endParaRPr lang="ru-RU" b="1" dirty="0" smtClean="0"/>
          </a:p>
          <a:p>
            <a:pPr fontAlgn="base"/>
            <a:r>
              <a:rPr lang="ru-RU" b="1" dirty="0" smtClean="0"/>
              <a:t>Замечено</a:t>
            </a:r>
            <a:r>
              <a:rPr lang="ru-RU" b="1" dirty="0"/>
              <a:t>, что деловые люди предпочитают работать с партнерами своей национальности, поскольку в этом случае они больше доверяют друг другу. Это особенно относится к представителям малочисленных народов.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98572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942</Words>
  <Application>Microsoft Office PowerPoint</Application>
  <PresentationFormat>Широкоэкранный</PresentationFormat>
  <Paragraphs>55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      Лекция 14. Культура и межличностные, межгрупповые  отношения</vt:lpstr>
      <vt:lpstr>Рекомендуемая литература: </vt:lpstr>
      <vt:lpstr>Понятие «отношения»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факторы, оказывающие влияние на характер межэтнических отношений </vt:lpstr>
      <vt:lpstr>Презентация PowerPoint</vt:lpstr>
      <vt:lpstr>Исследование межэтнических отношений в рамках социально-психологических подходов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MASTER</dc:creator>
  <cp:lastModifiedBy>MASTER</cp:lastModifiedBy>
  <cp:revision>93</cp:revision>
  <dcterms:created xsi:type="dcterms:W3CDTF">2022-11-28T08:55:32Z</dcterms:created>
  <dcterms:modified xsi:type="dcterms:W3CDTF">2023-08-28T16:50:03Z</dcterms:modified>
</cp:coreProperties>
</file>